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F52E60D-4813-4ED7-8482-32229B7CFBF5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DDA0EF0-8FF3-433D-9FB4-3A19EF4DD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60D-4813-4ED7-8482-32229B7CFBF5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0EF0-8FF3-433D-9FB4-3A19EF4DD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60D-4813-4ED7-8482-32229B7CFBF5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0EF0-8FF3-433D-9FB4-3A19EF4DD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60D-4813-4ED7-8482-32229B7CFBF5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0EF0-8FF3-433D-9FB4-3A19EF4DD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60D-4813-4ED7-8482-32229B7CFBF5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0EF0-8FF3-433D-9FB4-3A19EF4DD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60D-4813-4ED7-8482-32229B7CFBF5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0EF0-8FF3-433D-9FB4-3A19EF4DD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52E60D-4813-4ED7-8482-32229B7CFBF5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DA0EF0-8FF3-433D-9FB4-3A19EF4DDD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F52E60D-4813-4ED7-8482-32229B7CFBF5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DDA0EF0-8FF3-433D-9FB4-3A19EF4DD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60D-4813-4ED7-8482-32229B7CFBF5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0EF0-8FF3-433D-9FB4-3A19EF4DD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60D-4813-4ED7-8482-32229B7CFBF5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0EF0-8FF3-433D-9FB4-3A19EF4DD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E60D-4813-4ED7-8482-32229B7CFBF5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A0EF0-8FF3-433D-9FB4-3A19EF4DD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F52E60D-4813-4ED7-8482-32229B7CFBF5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DDA0EF0-8FF3-433D-9FB4-3A19EF4DD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Pre-Natal Testing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Catherine Coats, D.O.</a:t>
            </a:r>
            <a:endParaRPr lang="en-US" dirty="0"/>
          </a:p>
          <a:p>
            <a:pPr algn="r"/>
            <a:r>
              <a:rPr lang="en-US" dirty="0" smtClean="0"/>
              <a:t>September 26,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Optional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974336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Nuchal</a:t>
            </a:r>
            <a:r>
              <a:rPr lang="en-US" sz="2400" dirty="0" smtClean="0"/>
              <a:t> Translucency—Measurement</a:t>
            </a:r>
          </a:p>
          <a:p>
            <a:pPr lvl="1"/>
            <a:r>
              <a:rPr lang="en-US" sz="2200" dirty="0" smtClean="0"/>
              <a:t>Between 11-13 weeks</a:t>
            </a:r>
          </a:p>
          <a:p>
            <a:r>
              <a:rPr lang="en-US" sz="2400" dirty="0" smtClean="0"/>
              <a:t>Maternal Blood Testing</a:t>
            </a:r>
          </a:p>
          <a:p>
            <a:pPr>
              <a:buNone/>
            </a:pPr>
            <a:r>
              <a:rPr lang="en-US" sz="2400" dirty="0" smtClean="0"/>
              <a:t>	Combined data will estimate risk of chromosomal anomalies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-For example, 1:10 vs. 1:10,000 risk of Down Syndrome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	-</a:t>
            </a:r>
            <a:r>
              <a:rPr lang="en-US" sz="2400" dirty="0" err="1" smtClean="0"/>
              <a:t>Trisomy</a:t>
            </a:r>
            <a:r>
              <a:rPr lang="en-US" sz="2400" dirty="0" smtClean="0"/>
              <a:t> 21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	-</a:t>
            </a:r>
            <a:r>
              <a:rPr lang="en-US" sz="2400" dirty="0" err="1" smtClean="0"/>
              <a:t>Trisomy</a:t>
            </a:r>
            <a:r>
              <a:rPr lang="en-US" sz="2400" dirty="0" smtClean="0"/>
              <a:t> 18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	-</a:t>
            </a:r>
            <a:r>
              <a:rPr lang="en-US" sz="2400" dirty="0" err="1" smtClean="0"/>
              <a:t>Trisomy</a:t>
            </a:r>
            <a:r>
              <a:rPr lang="en-US" sz="2400" dirty="0" smtClean="0"/>
              <a:t> 13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	-Others</a:t>
            </a:r>
          </a:p>
          <a:p>
            <a:pPr>
              <a:buNone/>
            </a:pPr>
            <a:r>
              <a:rPr lang="en-US" sz="2400" dirty="0" smtClean="0"/>
              <a:t>-Risk of False Positive/Negative</a:t>
            </a:r>
          </a:p>
          <a:p>
            <a:pPr>
              <a:buNone/>
            </a:pPr>
            <a:r>
              <a:rPr lang="en-US" sz="2400" dirty="0" smtClean="0"/>
              <a:t>*Personal Decision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…Now what?</a:t>
            </a:r>
          </a:p>
          <a:p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304800" y="27432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uchal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495288"/>
            <a:ext cx="4495800" cy="3362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06984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What’s Next?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4041648" cy="457200"/>
          </a:xfrm>
        </p:spPr>
        <p:txBody>
          <a:bodyPr/>
          <a:lstStyle/>
          <a:p>
            <a:pPr algn="ctr"/>
            <a:r>
              <a:rPr lang="en-US" dirty="0" smtClean="0"/>
              <a:t>Amniocentesis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00600" y="1676400"/>
            <a:ext cx="4041775" cy="457200"/>
          </a:xfrm>
        </p:spPr>
        <p:txBody>
          <a:bodyPr/>
          <a:lstStyle/>
          <a:p>
            <a:pPr algn="ctr"/>
            <a:r>
              <a:rPr lang="en-US" dirty="0" smtClean="0"/>
              <a:t>NEW Blood 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362200"/>
            <a:ext cx="4041648" cy="3886200"/>
          </a:xfrm>
        </p:spPr>
        <p:txBody>
          <a:bodyPr/>
          <a:lstStyle/>
          <a:p>
            <a:r>
              <a:rPr lang="en-US" dirty="0" smtClean="0"/>
              <a:t>1:200 risk of procedure</a:t>
            </a:r>
          </a:p>
          <a:p>
            <a:r>
              <a:rPr lang="en-US" dirty="0" smtClean="0"/>
              <a:t>Tests </a:t>
            </a:r>
            <a:r>
              <a:rPr lang="en-US" i="1" dirty="0" smtClean="0"/>
              <a:t>all </a:t>
            </a:r>
            <a:r>
              <a:rPr lang="en-US" dirty="0" smtClean="0"/>
              <a:t>baby’s chromosomes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041775" cy="3886200"/>
          </a:xfrm>
        </p:spPr>
        <p:txBody>
          <a:bodyPr/>
          <a:lstStyle/>
          <a:p>
            <a:r>
              <a:rPr lang="en-US" dirty="0" smtClean="0"/>
              <a:t>MaterniT21™ PLUS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Tests </a:t>
            </a:r>
            <a:r>
              <a:rPr lang="en-US" dirty="0" err="1" smtClean="0"/>
              <a:t>Trisomies</a:t>
            </a:r>
            <a:r>
              <a:rPr lang="en-US" dirty="0" smtClean="0"/>
              <a:t> 13, 18, 21*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amniocentesis_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242310"/>
            <a:ext cx="2971800" cy="3615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blood t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05200"/>
            <a:ext cx="4267200" cy="2845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Second Trimester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r>
              <a:rPr lang="en-US" dirty="0" smtClean="0"/>
              <a:t>Monthly Check-Ups continue</a:t>
            </a:r>
          </a:p>
          <a:p>
            <a:r>
              <a:rPr lang="en-US" dirty="0" smtClean="0"/>
              <a:t>Blood Tests</a:t>
            </a:r>
          </a:p>
          <a:p>
            <a:pPr lvl="1"/>
            <a:r>
              <a:rPr lang="el-GR" dirty="0" smtClean="0"/>
              <a:t>α</a:t>
            </a:r>
            <a:r>
              <a:rPr lang="en-US" dirty="0" smtClean="0"/>
              <a:t>FP (</a:t>
            </a:r>
            <a:r>
              <a:rPr lang="en-US" dirty="0" err="1" smtClean="0"/>
              <a:t>Spina</a:t>
            </a:r>
            <a:r>
              <a:rPr lang="en-US" dirty="0" smtClean="0"/>
              <a:t> Bifida and other defects)—15-20 weeks</a:t>
            </a:r>
          </a:p>
          <a:p>
            <a:pPr lvl="2"/>
            <a:r>
              <a:rPr lang="en-US" dirty="0" smtClean="0"/>
              <a:t>Can also add chromosome testing, if missed in 1</a:t>
            </a:r>
            <a:r>
              <a:rPr lang="en-US" baseline="30000" dirty="0" smtClean="0"/>
              <a:t>st</a:t>
            </a:r>
            <a:r>
              <a:rPr lang="en-US" dirty="0" smtClean="0"/>
              <a:t> tri.</a:t>
            </a:r>
          </a:p>
          <a:p>
            <a:pPr lvl="1"/>
            <a:r>
              <a:rPr lang="en-US" dirty="0" smtClean="0"/>
              <a:t>Gestational diabetes testing—26-28 weeks</a:t>
            </a:r>
          </a:p>
          <a:p>
            <a:pPr lvl="2"/>
            <a:r>
              <a:rPr lang="en-US" dirty="0" smtClean="0"/>
              <a:t>1 hour/50 gram glucose challenge</a:t>
            </a:r>
          </a:p>
          <a:p>
            <a:pPr lvl="2"/>
            <a:r>
              <a:rPr lang="en-US" dirty="0" smtClean="0"/>
              <a:t>3 hours/100 gram glucose challenge</a:t>
            </a:r>
          </a:p>
          <a:p>
            <a:pPr lvl="1"/>
            <a:r>
              <a:rPr lang="en-US" dirty="0" smtClean="0"/>
              <a:t>Type and antibody screening (again!)</a:t>
            </a:r>
          </a:p>
          <a:p>
            <a:pPr lvl="2"/>
            <a:r>
              <a:rPr lang="en-US" dirty="0" err="1" smtClean="0"/>
              <a:t>Rh</a:t>
            </a:r>
            <a:r>
              <a:rPr lang="en-US" dirty="0" smtClean="0"/>
              <a:t> negative moms need </a:t>
            </a:r>
            <a:r>
              <a:rPr lang="en-US" dirty="0" err="1" smtClean="0"/>
              <a:t>Rhogam</a:t>
            </a:r>
            <a:endParaRPr lang="en-US" dirty="0" smtClean="0"/>
          </a:p>
          <a:p>
            <a:pPr lvl="1"/>
            <a:r>
              <a:rPr lang="en-US" dirty="0" smtClean="0"/>
              <a:t>CBC (again!)</a:t>
            </a:r>
          </a:p>
          <a:p>
            <a:pPr lvl="2"/>
            <a:r>
              <a:rPr lang="en-US" dirty="0" smtClean="0"/>
              <a:t>Checking for anemia of pregnancy</a:t>
            </a:r>
          </a:p>
          <a:p>
            <a:pPr lvl="2"/>
            <a:r>
              <a:rPr lang="en-US" dirty="0" smtClean="0"/>
              <a:t>Platelet count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172" name="Picture 4" descr="C:\Users\Kate\AppData\Local\Microsoft\Windows\Temporary Internet Files\Content.IE5\0YPMMPBX\MC9003479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521506"/>
            <a:ext cx="2120189" cy="3042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Second Trimester: Ultrasound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26736"/>
          </a:xfrm>
        </p:spPr>
        <p:txBody>
          <a:bodyPr/>
          <a:lstStyle/>
          <a:p>
            <a:r>
              <a:rPr lang="en-US" dirty="0" smtClean="0"/>
              <a:t>Anatomy Scan</a:t>
            </a:r>
          </a:p>
          <a:p>
            <a:pPr lvl="1"/>
            <a:r>
              <a:rPr lang="en-US" dirty="0" smtClean="0"/>
              <a:t>Checking brain, heart, kidneys, spine, stomach, bladder</a:t>
            </a:r>
          </a:p>
          <a:p>
            <a:pPr lvl="1"/>
            <a:r>
              <a:rPr lang="en-US" dirty="0" smtClean="0"/>
              <a:t>Checking placental location and amniotic fluid</a:t>
            </a:r>
          </a:p>
          <a:p>
            <a:pPr lvl="1"/>
            <a:r>
              <a:rPr lang="en-US" dirty="0" smtClean="0"/>
              <a:t>Optional: Is it a </a:t>
            </a:r>
            <a:r>
              <a:rPr lang="en-US" dirty="0" smtClean="0">
                <a:solidFill>
                  <a:srgbClr val="0070C0"/>
                </a:solidFill>
              </a:rPr>
              <a:t>boy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C5C5"/>
                </a:solidFill>
              </a:rPr>
              <a:t>girl</a:t>
            </a:r>
            <a:r>
              <a:rPr lang="en-US" dirty="0" smtClean="0"/>
              <a:t>?</a:t>
            </a:r>
          </a:p>
        </p:txBody>
      </p:sp>
      <p:pic>
        <p:nvPicPr>
          <p:cNvPr id="6" name="Picture 5" descr="girly-parts-300x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8038" y="3657600"/>
            <a:ext cx="4615962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bo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33525"/>
            <a:ext cx="4429125" cy="322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Third Trimester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325112"/>
          </a:xfrm>
        </p:spPr>
        <p:txBody>
          <a:bodyPr/>
          <a:lstStyle/>
          <a:p>
            <a:r>
              <a:rPr lang="en-US" dirty="0" smtClean="0"/>
              <a:t>Visits every 2 weeks until last month, which is weekly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Blood Pressure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Urine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Weight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 smtClean="0"/>
              <a:t>Fundal</a:t>
            </a:r>
            <a:r>
              <a:rPr lang="en-US" dirty="0" smtClean="0"/>
              <a:t> Height</a:t>
            </a:r>
          </a:p>
        </p:txBody>
      </p:sp>
      <p:pic>
        <p:nvPicPr>
          <p:cNvPr id="4" name="Picture 3" descr="fundal_char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133600"/>
            <a:ext cx="5029200" cy="354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undalHeigh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576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Third Trimester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95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so many visits?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Pre-</a:t>
            </a:r>
            <a:r>
              <a:rPr lang="en-US" dirty="0" err="1" smtClean="0"/>
              <a:t>Eclampsia</a:t>
            </a:r>
            <a:endParaRPr lang="en-US" dirty="0" smtClean="0"/>
          </a:p>
          <a:p>
            <a:pPr lvl="2"/>
            <a:r>
              <a:rPr lang="en-US" dirty="0" smtClean="0"/>
              <a:t>High Blood Pressure</a:t>
            </a:r>
          </a:p>
          <a:p>
            <a:pPr lvl="2"/>
            <a:r>
              <a:rPr lang="en-US" dirty="0" err="1" smtClean="0"/>
              <a:t>Proteinuria</a:t>
            </a:r>
            <a:endParaRPr lang="en-US" dirty="0" smtClean="0"/>
          </a:p>
          <a:p>
            <a:pPr lvl="2"/>
            <a:r>
              <a:rPr lang="en-US" dirty="0" smtClean="0"/>
              <a:t>Abnormal Weight Gain</a:t>
            </a:r>
          </a:p>
          <a:p>
            <a:pPr lvl="2"/>
            <a:r>
              <a:rPr lang="en-US" dirty="0" smtClean="0"/>
              <a:t>Headache</a:t>
            </a:r>
          </a:p>
          <a:p>
            <a:pPr lvl="2"/>
            <a:r>
              <a:rPr lang="en-US" dirty="0" smtClean="0"/>
              <a:t>Swelling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Eclampsia</a:t>
            </a:r>
            <a:endParaRPr lang="en-US" dirty="0" smtClean="0"/>
          </a:p>
          <a:p>
            <a:pPr lvl="2"/>
            <a:r>
              <a:rPr lang="en-US" dirty="0" smtClean="0"/>
              <a:t>Seizures</a:t>
            </a:r>
          </a:p>
          <a:p>
            <a:pPr lvl="2"/>
            <a:r>
              <a:rPr lang="en-US" dirty="0" smtClean="0"/>
              <a:t>Stroke</a:t>
            </a:r>
          </a:p>
          <a:p>
            <a:pPr lvl="2"/>
            <a:r>
              <a:rPr lang="en-US" dirty="0" smtClean="0"/>
              <a:t>Death</a:t>
            </a:r>
            <a:endParaRPr lang="en-US" dirty="0"/>
          </a:p>
        </p:txBody>
      </p:sp>
      <p:pic>
        <p:nvPicPr>
          <p:cNvPr id="4" name="Picture 3" descr="3020-0550x0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3792" y="1311443"/>
            <a:ext cx="4790208" cy="554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Pre-</a:t>
            </a:r>
            <a:r>
              <a:rPr lang="en-US" sz="4400" dirty="0" err="1" smtClean="0"/>
              <a:t>Eclampsia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325112"/>
          </a:xfrm>
        </p:spPr>
        <p:txBody>
          <a:bodyPr/>
          <a:lstStyle/>
          <a:p>
            <a:r>
              <a:rPr lang="en-US" dirty="0" smtClean="0"/>
              <a:t>Heightened surveillance </a:t>
            </a:r>
          </a:p>
          <a:p>
            <a:pPr lvl="1"/>
            <a:r>
              <a:rPr lang="en-US" dirty="0" smtClean="0"/>
              <a:t>For the mom—more frequent visits and blood work</a:t>
            </a:r>
          </a:p>
          <a:p>
            <a:pPr lvl="2"/>
            <a:r>
              <a:rPr lang="en-US" dirty="0" smtClean="0"/>
              <a:t>CBC, kidney and liver tests, urinalysis</a:t>
            </a:r>
          </a:p>
          <a:p>
            <a:pPr lvl="1"/>
            <a:r>
              <a:rPr lang="en-US" dirty="0" smtClean="0"/>
              <a:t>For the baby</a:t>
            </a:r>
          </a:p>
          <a:p>
            <a:pPr lvl="2"/>
            <a:r>
              <a:rPr lang="en-US" dirty="0" smtClean="0"/>
              <a:t>Ultrasounds for growth, fluid, and cord blood flow</a:t>
            </a:r>
          </a:p>
          <a:p>
            <a:pPr lvl="2"/>
            <a:r>
              <a:rPr lang="en-US" dirty="0" smtClean="0"/>
              <a:t>Fetal monitoring</a:t>
            </a:r>
          </a:p>
          <a:p>
            <a:pPr lvl="3"/>
            <a:r>
              <a:rPr lang="en-US" dirty="0" smtClean="0"/>
              <a:t>NST (Non-Stress Test)</a:t>
            </a:r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NR N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648200"/>
            <a:ext cx="4346894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etalmoi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3245" y="3810000"/>
            <a:ext cx="4600756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Fetal Monitoring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en-US" dirty="0" smtClean="0"/>
              <a:t>CST (Contraction Stress Test)</a:t>
            </a:r>
          </a:p>
          <a:p>
            <a:pPr lvl="1"/>
            <a:r>
              <a:rPr lang="en-US" dirty="0" smtClean="0"/>
              <a:t>OCT (</a:t>
            </a:r>
            <a:r>
              <a:rPr lang="en-US" dirty="0" err="1" smtClean="0"/>
              <a:t>Oxytocin</a:t>
            </a:r>
            <a:r>
              <a:rPr lang="en-US" dirty="0" smtClean="0"/>
              <a:t> Challenge Test)</a:t>
            </a:r>
          </a:p>
          <a:p>
            <a:pPr lvl="1">
              <a:buNone/>
            </a:pPr>
            <a:r>
              <a:rPr lang="en-US" i="1" dirty="0" smtClean="0"/>
              <a:t>	or</a:t>
            </a:r>
            <a:endParaRPr lang="en-US" dirty="0" smtClean="0"/>
          </a:p>
          <a:p>
            <a:pPr lvl="1"/>
            <a:r>
              <a:rPr lang="en-US" dirty="0" smtClean="0"/>
              <a:t>Nipple </a:t>
            </a:r>
            <a:r>
              <a:rPr lang="en-US" dirty="0" err="1" smtClean="0"/>
              <a:t>Stim</a:t>
            </a:r>
            <a:endParaRPr lang="en-US" dirty="0"/>
          </a:p>
        </p:txBody>
      </p:sp>
      <p:pic>
        <p:nvPicPr>
          <p:cNvPr id="4" name="Picture 3" descr="Negative_OCT_640.jpg"/>
          <p:cNvPicPr>
            <a:picLocks noChangeAspect="1"/>
          </p:cNvPicPr>
          <p:nvPr/>
        </p:nvPicPr>
        <p:blipFill>
          <a:blip r:embed="rId2" cstate="print">
            <a:lum bright="13000" contrast="-5000"/>
          </a:blip>
          <a:stretch>
            <a:fillRect/>
          </a:stretch>
        </p:blipFill>
        <p:spPr>
          <a:xfrm>
            <a:off x="762000" y="4114800"/>
            <a:ext cx="7520017" cy="203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Fetal Monitoring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800600"/>
          </a:xfrm>
        </p:spPr>
        <p:txBody>
          <a:bodyPr/>
          <a:lstStyle/>
          <a:p>
            <a:r>
              <a:rPr lang="en-US" dirty="0" smtClean="0"/>
              <a:t>BPP (Biophysical Profile)</a:t>
            </a:r>
          </a:p>
          <a:p>
            <a:pPr lvl="1"/>
            <a:r>
              <a:rPr lang="en-US" dirty="0" smtClean="0"/>
              <a:t>5 tests @ 2 points each = 10 points</a:t>
            </a:r>
          </a:p>
          <a:p>
            <a:pPr lvl="2"/>
            <a:r>
              <a:rPr lang="en-US" dirty="0" smtClean="0"/>
              <a:t>2 points for reactive non-stress test/heart rate</a:t>
            </a:r>
          </a:p>
          <a:p>
            <a:pPr lvl="2"/>
            <a:r>
              <a:rPr lang="en-US" dirty="0" smtClean="0"/>
              <a:t>2 points for adequate amniotic fluid</a:t>
            </a:r>
          </a:p>
          <a:p>
            <a:pPr lvl="2"/>
            <a:r>
              <a:rPr lang="en-US" dirty="0" smtClean="0"/>
              <a:t>2 points for gross body movements</a:t>
            </a:r>
          </a:p>
          <a:p>
            <a:pPr lvl="2"/>
            <a:r>
              <a:rPr lang="en-US" dirty="0" smtClean="0"/>
              <a:t>2 points for body movements (muscle tone)</a:t>
            </a:r>
          </a:p>
          <a:p>
            <a:pPr lvl="2"/>
            <a:r>
              <a:rPr lang="en-US" dirty="0" smtClean="0"/>
              <a:t>2 points for breathing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8-10 score = normal, healthy baby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6 score = equivocal, watch closely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4 or less score = abnormal, baby at risk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Labor and Delivery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343400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Blood Tests for Mom</a:t>
            </a:r>
          </a:p>
          <a:p>
            <a:pPr lvl="1"/>
            <a:r>
              <a:rPr lang="en-US" sz="2000" dirty="0" smtClean="0"/>
              <a:t>CBC</a:t>
            </a:r>
          </a:p>
          <a:p>
            <a:pPr lvl="1"/>
            <a:r>
              <a:rPr lang="en-US" sz="2000" dirty="0" smtClean="0"/>
              <a:t>Blood Type and Screen—have available for mom</a:t>
            </a:r>
          </a:p>
          <a:p>
            <a:pPr lvl="1"/>
            <a:r>
              <a:rPr lang="en-US" sz="2000" dirty="0" smtClean="0"/>
              <a:t>PT, PTT (Clotting Test)</a:t>
            </a:r>
          </a:p>
          <a:p>
            <a:pPr lvl="1"/>
            <a:r>
              <a:rPr lang="en-US" sz="2000" dirty="0" smtClean="0"/>
              <a:t>Drug Screen</a:t>
            </a:r>
          </a:p>
          <a:p>
            <a:pPr lvl="1"/>
            <a:r>
              <a:rPr lang="en-US" sz="2000" dirty="0" smtClean="0"/>
              <a:t>Extras if Pre-</a:t>
            </a:r>
            <a:r>
              <a:rPr lang="en-US" sz="2000" dirty="0" err="1" smtClean="0"/>
              <a:t>Eclampsia</a:t>
            </a:r>
            <a:r>
              <a:rPr lang="en-US" sz="2000" dirty="0" smtClean="0"/>
              <a:t>, diabetic, hypertensive, etc</a:t>
            </a:r>
            <a:r>
              <a:rPr lang="en-US" sz="2000" dirty="0" smtClean="0"/>
              <a:t>.</a:t>
            </a:r>
          </a:p>
          <a:p>
            <a:r>
              <a:rPr lang="en-US" sz="2800" dirty="0" smtClean="0"/>
              <a:t>Blood </a:t>
            </a:r>
            <a:r>
              <a:rPr lang="en-US" sz="2800" dirty="0" smtClean="0"/>
              <a:t>Tests for Baby</a:t>
            </a:r>
          </a:p>
          <a:p>
            <a:pPr lvl="1"/>
            <a:r>
              <a:rPr lang="en-US" sz="2000" dirty="0" smtClean="0"/>
              <a:t>From umbilical cord</a:t>
            </a:r>
          </a:p>
          <a:p>
            <a:pPr lvl="1"/>
            <a:r>
              <a:rPr lang="en-US" sz="2000" dirty="0" smtClean="0"/>
              <a:t>Blood </a:t>
            </a:r>
            <a:r>
              <a:rPr lang="en-US" sz="2000" dirty="0" smtClean="0"/>
              <a:t>Type</a:t>
            </a:r>
          </a:p>
          <a:p>
            <a:pPr lvl="1"/>
            <a:r>
              <a:rPr lang="en-US" sz="2000" dirty="0" smtClean="0"/>
              <a:t>Optional cord blood collection for storage</a:t>
            </a:r>
          </a:p>
          <a:p>
            <a:pPr lvl="1"/>
            <a:r>
              <a:rPr lang="en-US" sz="2000" dirty="0" smtClean="0"/>
              <a:t>Other tests, if indicated</a:t>
            </a:r>
            <a:endParaRPr lang="en-US" sz="2000" dirty="0"/>
          </a:p>
        </p:txBody>
      </p:sp>
      <p:pic>
        <p:nvPicPr>
          <p:cNvPr id="9" name="Content Placeholder 8" descr="bloodtes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62200"/>
            <a:ext cx="4871139" cy="323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we’re going to talk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91600" cy="48981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Prior to Pregnancy</a:t>
            </a:r>
          </a:p>
          <a:p>
            <a:r>
              <a:rPr lang="en-US" sz="3200" dirty="0" smtClean="0"/>
              <a:t>First Trimester Testing</a:t>
            </a:r>
          </a:p>
          <a:p>
            <a:r>
              <a:rPr lang="en-US" sz="3200" dirty="0" smtClean="0"/>
              <a:t>Second Trimester Testing</a:t>
            </a:r>
          </a:p>
          <a:p>
            <a:r>
              <a:rPr lang="en-US" sz="3200" dirty="0" smtClean="0"/>
              <a:t>Third Trimester Testing</a:t>
            </a:r>
          </a:p>
          <a:p>
            <a:r>
              <a:rPr lang="en-US" sz="3200" dirty="0" smtClean="0"/>
              <a:t>Decisions and Choices</a:t>
            </a:r>
          </a:p>
        </p:txBody>
      </p:sp>
      <p:pic>
        <p:nvPicPr>
          <p:cNvPr id="1035" name="Picture 11" descr="C:\Users\Kate\AppData\Local\Microsoft\Windows\Temporary Internet Files\Content.IE5\612F8O0Q\MC9000600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587" y="3048000"/>
            <a:ext cx="4048413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Conclusion</a:t>
            </a:r>
            <a:endParaRPr lang="en-US" sz="4400" dirty="0"/>
          </a:p>
        </p:txBody>
      </p:sp>
      <p:pic>
        <p:nvPicPr>
          <p:cNvPr id="10" name="Content Placeholder 9" descr="8532_101623296519870_585479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403743"/>
            <a:ext cx="5791200" cy="545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Prior to Pregnancy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50227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Assumption: Health </a:t>
            </a:r>
            <a:r>
              <a:rPr lang="en-US" sz="3200" dirty="0" smtClean="0"/>
              <a:t>Choices</a:t>
            </a:r>
            <a:endParaRPr lang="en-US" sz="3200" dirty="0" smtClean="0"/>
          </a:p>
          <a:p>
            <a:pPr lvl="1"/>
            <a:r>
              <a:rPr lang="en-US" sz="2800" dirty="0" smtClean="0"/>
              <a:t>Quit Smoking, Drinking, Drugs</a:t>
            </a:r>
          </a:p>
          <a:p>
            <a:pPr lvl="1"/>
            <a:r>
              <a:rPr lang="en-US" sz="2800" dirty="0" smtClean="0"/>
              <a:t>Ideal Body Weight—Healthy Diet</a:t>
            </a:r>
          </a:p>
          <a:p>
            <a:pPr lvl="1"/>
            <a:r>
              <a:rPr lang="en-US" sz="2800" dirty="0" smtClean="0"/>
              <a:t>Up-To-Date Vaccinations</a:t>
            </a:r>
          </a:p>
          <a:p>
            <a:endParaRPr lang="en-US" sz="3200" dirty="0"/>
          </a:p>
        </p:txBody>
      </p:sp>
      <p:pic>
        <p:nvPicPr>
          <p:cNvPr id="10" name="Content Placeholder 9" descr="healthy-wom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4876800" cy="428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40 Weeks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864"/>
            <a:ext cx="8229600" cy="48981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10 Lunar Months</a:t>
            </a:r>
          </a:p>
          <a:p>
            <a:pPr lvl="1"/>
            <a:r>
              <a:rPr lang="en-US" sz="2800" dirty="0" smtClean="0"/>
              <a:t>266 days!</a:t>
            </a:r>
          </a:p>
          <a:p>
            <a:r>
              <a:rPr lang="en-US" sz="3600" dirty="0" smtClean="0"/>
              <a:t>First Trimester </a:t>
            </a:r>
          </a:p>
          <a:p>
            <a:pPr lvl="1"/>
            <a:r>
              <a:rPr lang="en-US" sz="2800" dirty="0" smtClean="0"/>
              <a:t>LMP to 14 Weeks</a:t>
            </a:r>
          </a:p>
          <a:p>
            <a:r>
              <a:rPr lang="en-US" sz="3600" dirty="0" smtClean="0"/>
              <a:t>Second Trimester</a:t>
            </a:r>
          </a:p>
          <a:p>
            <a:pPr lvl="1"/>
            <a:r>
              <a:rPr lang="en-US" sz="2800" dirty="0" smtClean="0"/>
              <a:t>14 to 28 Weeks</a:t>
            </a:r>
          </a:p>
          <a:p>
            <a:r>
              <a:rPr lang="en-US" sz="3600" dirty="0" smtClean="0"/>
              <a:t>Third Trimester</a:t>
            </a:r>
          </a:p>
          <a:p>
            <a:pPr lvl="1"/>
            <a:r>
              <a:rPr lang="en-US" sz="2800" dirty="0" smtClean="0"/>
              <a:t>28 to 40 Weeks</a:t>
            </a:r>
          </a:p>
        </p:txBody>
      </p:sp>
      <p:pic>
        <p:nvPicPr>
          <p:cNvPr id="3077" name="Picture 5" descr="C:\Users\Kate\AppData\Local\Microsoft\Windows\Temporary Internet Files\Content.IE5\BA7ISJX7\MM90036530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0574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First Visit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029200" cy="5327587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History</a:t>
            </a:r>
          </a:p>
          <a:p>
            <a:pPr lvl="1"/>
            <a:r>
              <a:rPr lang="en-US" sz="3600" dirty="0" smtClean="0"/>
              <a:t>Family</a:t>
            </a:r>
          </a:p>
          <a:p>
            <a:pPr lvl="1"/>
            <a:r>
              <a:rPr lang="en-US" sz="3600" dirty="0" smtClean="0"/>
              <a:t>Medical</a:t>
            </a:r>
          </a:p>
          <a:p>
            <a:pPr lvl="1"/>
            <a:r>
              <a:rPr lang="en-US" sz="3600" dirty="0" smtClean="0"/>
              <a:t>Surgical</a:t>
            </a:r>
          </a:p>
          <a:p>
            <a:pPr lvl="1"/>
            <a:r>
              <a:rPr lang="en-US" sz="3600" dirty="0" smtClean="0"/>
              <a:t>Obstetric</a:t>
            </a:r>
          </a:p>
          <a:p>
            <a:pPr lvl="1"/>
            <a:r>
              <a:rPr lang="en-US" sz="3600" dirty="0" smtClean="0"/>
              <a:t>Social</a:t>
            </a:r>
          </a:p>
          <a:p>
            <a:pPr lvl="1"/>
            <a:r>
              <a:rPr lang="en-US" sz="3600" dirty="0" smtClean="0"/>
              <a:t>Religious</a:t>
            </a:r>
          </a:p>
          <a:p>
            <a:pPr lvl="1"/>
            <a:r>
              <a:rPr lang="en-US" sz="3600" dirty="0" smtClean="0"/>
              <a:t>Ethnic</a:t>
            </a:r>
          </a:p>
          <a:p>
            <a:pPr lvl="1"/>
            <a:r>
              <a:rPr lang="en-US" sz="3600" dirty="0" smtClean="0"/>
              <a:t>Cultural</a:t>
            </a:r>
          </a:p>
          <a:p>
            <a:pPr lvl="1"/>
            <a:endParaRPr lang="en-US" sz="2700" dirty="0" smtClean="0"/>
          </a:p>
        </p:txBody>
      </p:sp>
      <p:pic>
        <p:nvPicPr>
          <p:cNvPr id="23" name="Content Placeholder 22" descr="doc_clerk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2057400"/>
            <a:ext cx="4724400" cy="404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First Visit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327587"/>
          </a:xfrm>
        </p:spPr>
        <p:txBody>
          <a:bodyPr/>
          <a:lstStyle/>
          <a:p>
            <a:r>
              <a:rPr lang="en-US" sz="3600" dirty="0" smtClean="0"/>
              <a:t>Physical</a:t>
            </a:r>
          </a:p>
          <a:p>
            <a:pPr lvl="1"/>
            <a:r>
              <a:rPr lang="en-US" sz="2800" dirty="0" smtClean="0"/>
              <a:t>Vital Signs</a:t>
            </a:r>
          </a:p>
          <a:p>
            <a:pPr lvl="2"/>
            <a:r>
              <a:rPr lang="en-US" sz="2000" dirty="0" smtClean="0"/>
              <a:t>Height and Weight</a:t>
            </a:r>
          </a:p>
          <a:p>
            <a:pPr lvl="2"/>
            <a:r>
              <a:rPr lang="en-US" sz="2000" dirty="0" smtClean="0"/>
              <a:t>Blood Pressure</a:t>
            </a:r>
          </a:p>
          <a:p>
            <a:pPr lvl="2"/>
            <a:r>
              <a:rPr lang="en-US" sz="2000" dirty="0" smtClean="0"/>
              <a:t>Heart Rate</a:t>
            </a:r>
          </a:p>
          <a:p>
            <a:pPr lvl="2"/>
            <a:r>
              <a:rPr lang="en-US" sz="2000" dirty="0" smtClean="0"/>
              <a:t>Temperature</a:t>
            </a:r>
          </a:p>
          <a:p>
            <a:pPr lvl="2"/>
            <a:r>
              <a:rPr lang="en-US" sz="2000" dirty="0" smtClean="0"/>
              <a:t>Respirations</a:t>
            </a:r>
          </a:p>
          <a:p>
            <a:pPr lvl="1"/>
            <a:r>
              <a:rPr lang="en-US" sz="2800" dirty="0" smtClean="0"/>
              <a:t>Head to Toe</a:t>
            </a:r>
          </a:p>
          <a:p>
            <a:pPr lvl="2"/>
            <a:r>
              <a:rPr lang="en-US" sz="2000" dirty="0" smtClean="0"/>
              <a:t>Pelvic Exam</a:t>
            </a:r>
          </a:p>
          <a:p>
            <a:pPr lvl="2"/>
            <a:r>
              <a:rPr lang="en-US" sz="2000" dirty="0" smtClean="0"/>
              <a:t>PAP</a:t>
            </a:r>
          </a:p>
          <a:p>
            <a:pPr lvl="2"/>
            <a:r>
              <a:rPr lang="en-US" sz="2000" dirty="0" smtClean="0"/>
              <a:t>Cultures</a:t>
            </a:r>
          </a:p>
          <a:p>
            <a:pPr lvl="2"/>
            <a:r>
              <a:rPr lang="en-US" sz="2000" dirty="0" smtClean="0"/>
              <a:t>Measurements</a:t>
            </a:r>
          </a:p>
          <a:p>
            <a:pPr lvl="2"/>
            <a:endParaRPr lang="en-US" dirty="0"/>
          </a:p>
        </p:txBody>
      </p:sp>
      <p:pic>
        <p:nvPicPr>
          <p:cNvPr id="6146" name="Picture 2" descr="C:\Users\Kate\AppData\Local\Microsoft\Windows\Temporary Internet Files\Content.IE5\0YPMMPBX\MP900422206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528690" cy="529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Initial Blood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8991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Recommended Tests:</a:t>
            </a:r>
          </a:p>
          <a:p>
            <a:pPr lvl="1"/>
            <a:r>
              <a:rPr lang="en-US" dirty="0" smtClean="0"/>
              <a:t>Complete Blood Count (CBC)—Red Cells, White Cells, Platelets</a:t>
            </a:r>
          </a:p>
          <a:p>
            <a:pPr lvl="1"/>
            <a:r>
              <a:rPr lang="en-US" dirty="0" smtClean="0"/>
              <a:t>Blood Type—Antibody Screen</a:t>
            </a:r>
          </a:p>
          <a:p>
            <a:pPr lvl="1"/>
            <a:r>
              <a:rPr lang="en-US" dirty="0" smtClean="0"/>
              <a:t>Syphilis Testing (RPR)</a:t>
            </a:r>
          </a:p>
          <a:p>
            <a:pPr lvl="1"/>
            <a:r>
              <a:rPr lang="en-US" dirty="0" smtClean="0"/>
              <a:t>Hepatitis B (A &amp; C, if needed)</a:t>
            </a:r>
          </a:p>
          <a:p>
            <a:pPr lvl="1"/>
            <a:r>
              <a:rPr lang="en-US" dirty="0" smtClean="0"/>
              <a:t>HIV</a:t>
            </a:r>
          </a:p>
          <a:p>
            <a:pPr lvl="1"/>
            <a:r>
              <a:rPr lang="en-US" dirty="0" smtClean="0"/>
              <a:t>German Measles (Rubella)</a:t>
            </a:r>
          </a:p>
          <a:p>
            <a:pPr lvl="1"/>
            <a:r>
              <a:rPr lang="en-US" dirty="0" smtClean="0"/>
              <a:t>Thyroid Hormone (TSH)</a:t>
            </a:r>
          </a:p>
          <a:p>
            <a:r>
              <a:rPr lang="en-US" dirty="0" smtClean="0"/>
              <a:t>Potential Others:</a:t>
            </a:r>
          </a:p>
          <a:p>
            <a:pPr lvl="1"/>
            <a:r>
              <a:rPr lang="en-US" dirty="0" smtClean="0"/>
              <a:t>Chicken Pox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Varicella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Toxoplasmosis</a:t>
            </a:r>
            <a:r>
              <a:rPr lang="en-US" dirty="0" smtClean="0"/>
              <a:t> </a:t>
            </a:r>
            <a:r>
              <a:rPr lang="en-US" dirty="0" smtClean="0"/>
              <a:t>(Cats)</a:t>
            </a:r>
          </a:p>
          <a:p>
            <a:pPr lvl="1"/>
            <a:r>
              <a:rPr lang="en-US" dirty="0" smtClean="0"/>
              <a:t>Parvovirus</a:t>
            </a:r>
          </a:p>
          <a:p>
            <a:pPr lvl="1"/>
            <a:r>
              <a:rPr lang="en-US" dirty="0" smtClean="0"/>
              <a:t>Blood Chemistry</a:t>
            </a:r>
          </a:p>
          <a:p>
            <a:pPr lvl="1"/>
            <a:r>
              <a:rPr lang="en-US" dirty="0" smtClean="0"/>
              <a:t>Genetic Testing</a:t>
            </a:r>
          </a:p>
          <a:p>
            <a:pPr lvl="2"/>
            <a:r>
              <a:rPr lang="en-US" dirty="0" smtClean="0"/>
              <a:t>Cystic Fibrosis—Optional*</a:t>
            </a:r>
          </a:p>
          <a:p>
            <a:pPr lvl="2"/>
            <a:r>
              <a:rPr lang="en-US" dirty="0" smtClean="0"/>
              <a:t>Sickle Cell (African Descent)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4" descr="primal-performan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286000"/>
            <a:ext cx="4408264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Other Recommended Tests</a:t>
            </a:r>
            <a:endParaRPr lang="en-US" dirty="0"/>
          </a:p>
        </p:txBody>
      </p:sp>
      <p:pic>
        <p:nvPicPr>
          <p:cNvPr id="5" name="Content Placeholder 4" descr="gynecology-stirrup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09801"/>
            <a:ext cx="475956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35213"/>
            <a:ext cx="4038600" cy="5022787"/>
          </a:xfrm>
        </p:spPr>
        <p:txBody>
          <a:bodyPr/>
          <a:lstStyle/>
          <a:p>
            <a:r>
              <a:rPr lang="en-US" sz="3200" dirty="0" smtClean="0"/>
              <a:t>PAP</a:t>
            </a:r>
            <a:endParaRPr lang="en-US" sz="3200" dirty="0" smtClean="0"/>
          </a:p>
          <a:p>
            <a:pPr lvl="1"/>
            <a:r>
              <a:rPr lang="en-US" sz="2400" dirty="0" smtClean="0"/>
              <a:t>Cervical Cancer</a:t>
            </a:r>
          </a:p>
          <a:p>
            <a:pPr lvl="1"/>
            <a:r>
              <a:rPr lang="en-US" sz="2400" dirty="0" smtClean="0"/>
              <a:t>HPV</a:t>
            </a:r>
          </a:p>
          <a:p>
            <a:r>
              <a:rPr lang="en-US" sz="3200" dirty="0" smtClean="0"/>
              <a:t>Urinalysis</a:t>
            </a:r>
          </a:p>
          <a:p>
            <a:pPr lvl="1"/>
            <a:r>
              <a:rPr lang="en-US" sz="2400" dirty="0" smtClean="0"/>
              <a:t>Kidney Function</a:t>
            </a:r>
            <a:endParaRPr lang="en-US" sz="2400" dirty="0" smtClean="0"/>
          </a:p>
          <a:p>
            <a:pPr lvl="1"/>
            <a:r>
              <a:rPr lang="en-US" sz="2400" dirty="0" smtClean="0"/>
              <a:t>Drug Screen</a:t>
            </a:r>
          </a:p>
          <a:p>
            <a:r>
              <a:rPr lang="en-US" sz="3200" dirty="0" smtClean="0"/>
              <a:t>Cultures</a:t>
            </a:r>
          </a:p>
          <a:p>
            <a:pPr lvl="1"/>
            <a:r>
              <a:rPr lang="en-US" sz="2400" dirty="0" smtClean="0"/>
              <a:t>Gonorrhea</a:t>
            </a:r>
          </a:p>
          <a:p>
            <a:pPr lvl="1"/>
            <a:r>
              <a:rPr lang="en-US" sz="2400" dirty="0" smtClean="0"/>
              <a:t>Chlamydia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First Ultrasound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267200" cy="5098987"/>
          </a:xfrm>
        </p:spPr>
        <p:txBody>
          <a:bodyPr/>
          <a:lstStyle/>
          <a:p>
            <a:r>
              <a:rPr lang="en-US" sz="3200" dirty="0" smtClean="0"/>
              <a:t>Between 6-12 Weeks</a:t>
            </a:r>
          </a:p>
          <a:p>
            <a:pPr lvl="1"/>
            <a:r>
              <a:rPr lang="en-US" sz="2800" dirty="0" smtClean="0"/>
              <a:t>Viability </a:t>
            </a:r>
          </a:p>
          <a:p>
            <a:pPr lvl="1"/>
            <a:r>
              <a:rPr lang="en-US" sz="2800" dirty="0" smtClean="0"/>
              <a:t>Accurate Due Date</a:t>
            </a:r>
          </a:p>
          <a:p>
            <a:pPr lvl="1"/>
            <a:r>
              <a:rPr lang="en-US" sz="2800" dirty="0" smtClean="0"/>
              <a:t>Twins?</a:t>
            </a:r>
          </a:p>
          <a:p>
            <a:pPr lvl="1"/>
            <a:r>
              <a:rPr lang="en-US" sz="2800" dirty="0" smtClean="0"/>
              <a:t>Anomalies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4" descr="ultrasou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809336"/>
            <a:ext cx="4876800" cy="404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Heart 5"/>
          <p:cNvSpPr/>
          <p:nvPr/>
        </p:nvSpPr>
        <p:spPr>
          <a:xfrm>
            <a:off x="2667000" y="2362200"/>
            <a:ext cx="304800" cy="304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441</TotalTime>
  <Words>573</Words>
  <Application>Microsoft Office PowerPoint</Application>
  <PresentationFormat>On-screen Show (4:3)</PresentationFormat>
  <Paragraphs>178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</vt:lpstr>
      <vt:lpstr>Pre-Natal Testing</vt:lpstr>
      <vt:lpstr>What we’re going to talk about…</vt:lpstr>
      <vt:lpstr>Prior to Pregnancy</vt:lpstr>
      <vt:lpstr>40 Weeks</vt:lpstr>
      <vt:lpstr>First Visit</vt:lpstr>
      <vt:lpstr>First Visit</vt:lpstr>
      <vt:lpstr>Initial Blood Work</vt:lpstr>
      <vt:lpstr>Other Recommended Tests</vt:lpstr>
      <vt:lpstr>First Ultrasound</vt:lpstr>
      <vt:lpstr>Optional Ultrasound</vt:lpstr>
      <vt:lpstr>What’s Next?</vt:lpstr>
      <vt:lpstr>Second Trimester</vt:lpstr>
      <vt:lpstr>Second Trimester: Ultrasound</vt:lpstr>
      <vt:lpstr>Third Trimester</vt:lpstr>
      <vt:lpstr>Third Trimester</vt:lpstr>
      <vt:lpstr>Pre-Eclampsia</vt:lpstr>
      <vt:lpstr>Fetal Monitoring</vt:lpstr>
      <vt:lpstr>Fetal Monitoring</vt:lpstr>
      <vt:lpstr>Labor and Delivery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Pre-Natal Testing</dc:title>
  <dc:creator>Kate Selander</dc:creator>
  <cp:lastModifiedBy>Kate Selander</cp:lastModifiedBy>
  <cp:revision>59</cp:revision>
  <dcterms:created xsi:type="dcterms:W3CDTF">2012-09-23T18:14:52Z</dcterms:created>
  <dcterms:modified xsi:type="dcterms:W3CDTF">2012-09-24T01:37:31Z</dcterms:modified>
</cp:coreProperties>
</file>